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2" r:id="rId4"/>
    <p:sldMasterId id="2147483677" r:id="rId5"/>
    <p:sldMasterId id="2147483680" r:id="rId6"/>
    <p:sldMasterId id="2147483694" r:id="rId7"/>
    <p:sldMasterId id="2147483707" r:id="rId8"/>
    <p:sldMasterId id="2147483716" r:id="rId9"/>
  </p:sldMasterIdLst>
  <p:notesMasterIdLst>
    <p:notesMasterId r:id="rId11"/>
  </p:notesMasterIdLst>
  <p:sldIdLst>
    <p:sldId id="258" r:id="rId10"/>
    <p:sldId id="301" r:id="rId12"/>
    <p:sldId id="309" r:id="rId13"/>
    <p:sldId id="310" r:id="rId14"/>
    <p:sldId id="31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13" r:id="rId23"/>
    <p:sldId id="314" r:id="rId24"/>
    <p:sldId id="315" r:id="rId25"/>
    <p:sldId id="316" r:id="rId26"/>
    <p:sldId id="318" r:id="rId27"/>
    <p:sldId id="320" r:id="rId2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charset="-122"/>
              <a:ea typeface="微软雅黑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charset="-122"/>
              <a:ea typeface="微软雅黑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90204" pitchFamily="34" charset="0"/>
              </a:rPr>
            </a:fld>
            <a:endParaRPr lang="en-US" altLang="zh-CN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charset="-122"/>
              <a:ea typeface="微软雅黑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showMasterSp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charset="-122"/>
              <a:ea typeface="微软雅黑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-122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微软雅黑" charset="-122"/>
              <a:ea typeface="微软雅黑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10076238" y="341471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charset="-122"/>
                <a:ea typeface="微软雅黑" charset="-122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charset="-122"/>
                <a:ea typeface="微软雅黑" charset="-122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charset="-122"/>
                <a:ea typeface="微软雅黑" charset="-122"/>
              </a:defRPr>
            </a:lvl3pPr>
            <a:lvl4pPr>
              <a:lnSpc>
                <a:spcPct val="120000"/>
              </a:lnSpc>
              <a:defRPr sz="1600">
                <a:latin typeface="微软雅黑" charset="-122"/>
                <a:ea typeface="微软雅黑" charset="-122"/>
              </a:defRPr>
            </a:lvl4pPr>
            <a:lvl5pPr>
              <a:lnSpc>
                <a:spcPct val="120000"/>
              </a:lnSpc>
              <a:defRPr sz="1600">
                <a:latin typeface="微软雅黑" charset="-122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758190" y="6622415"/>
            <a:ext cx="45516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</a:rPr>
              <a:t>计算机网络 实验二 可靠传输协议设计</a:t>
            </a:r>
            <a:endParaRPr lang="zh-CN" alt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 showMasterSp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charset="-122"/>
              <a:ea typeface="微软雅黑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 showMasterSp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charset="-122"/>
              <a:ea typeface="微软雅黑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 showMasterSp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charset="-122"/>
              <a:ea typeface="微软雅黑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A2441-49ED-4A52-B3CC-5A1149BC51AC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F6130-A1B0-40F4-A496-F2F55E2F44B1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2BED8-E368-4E8F-BE90-7083DDA10F91}" type="datetime1">
              <a:rPr lang="zh-CN" altLang="en-US" smtClean="0"/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D4AE9-050C-4B7F-B272-FA384BD23015}" type="datetime1">
              <a:rPr lang="zh-CN" altLang="en-US" smtClean="0"/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81A83-785E-4D80-94E7-591D3C3AD6FF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7959B-1BC1-4FDE-88B2-3CAC26DD58F7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9BA08-BA34-4DD9-B7F1-D711E644256C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F9DB9-E29A-49BF-A83A-344AADB27BAD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 algn="just"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 algn="just"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-99392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19403" y="980728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-91281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36285-3C6A-4A93-8657-E500CB968B1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image" Target="../media/image3.png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7" Type="http://schemas.openxmlformats.org/officeDocument/2006/relationships/theme" Target="../theme/theme5.xml"/><Relationship Id="rId16" Type="http://schemas.openxmlformats.org/officeDocument/2006/relationships/tags" Target="../tags/tag3.xml"/><Relationship Id="rId15" Type="http://schemas.openxmlformats.org/officeDocument/2006/relationships/tags" Target="../tags/tag2.xml"/><Relationship Id="rId14" Type="http://schemas.openxmlformats.org/officeDocument/2006/relationships/tags" Target="../tags/tag1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4" Type="http://schemas.openxmlformats.org/officeDocument/2006/relationships/theme" Target="../theme/theme6.xm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0" Type="http://schemas.openxmlformats.org/officeDocument/2006/relationships/theme" Target="../theme/theme7.xml"/><Relationship Id="rId1" Type="http://schemas.openxmlformats.org/officeDocument/2006/relationships/slideLayout" Target="../slideLayouts/slideLayout54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slideLayout" Target="../slideLayouts/slideLayout69.xml"/><Relationship Id="rId7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3.xml"/><Relationship Id="rId11" Type="http://schemas.openxmlformats.org/officeDocument/2006/relationships/theme" Target="../theme/theme8.xml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charset="-122"/>
                <a:ea typeface="微软雅黑" charset="-122"/>
              </a:defRPr>
            </a:lvl1pPr>
          </a:lstStyle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charset="-122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charset="-122"/>
                <a:ea typeface="微软雅黑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charset="-122"/>
          <a:ea typeface="微软雅黑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微软雅黑" charset="-122"/>
          <a:ea typeface="微软雅黑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微软雅黑" charset="-122"/>
          <a:ea typeface="微软雅黑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微软雅黑" charset="-122"/>
          <a:ea typeface="微软雅黑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charset="-122"/>
          <a:ea typeface="微软雅黑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charset="-122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charset="-122"/>
              <a:ea typeface="微软雅黑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9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charset="-122"/>
              <a:ea typeface="微软雅黑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9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9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9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9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9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9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9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9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9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9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charset="-122"/>
              <a:ea typeface="微软雅黑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charset="-122"/>
                <a:ea typeface="微软雅黑" charset="-122"/>
              </a:defRPr>
            </a:lvl1pPr>
          </a:lstStyle>
          <a:p>
            <a:pPr>
              <a:defRPr/>
            </a:pPr>
            <a:fld id="{B1F97EB9-7652-462B-90E9-768B5D23F71B}" type="datetime1">
              <a:rPr lang="zh-CN" altLang="en-US" smtClean="0"/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i="0">
                <a:solidFill>
                  <a:srgbClr val="898989"/>
                </a:solidFill>
                <a:latin typeface="微软雅黑" charset="-122"/>
                <a:ea typeface="微软雅黑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charset="-122"/>
              <a:ea typeface="微软雅黑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charset="-122"/>
          <a:ea typeface="微软雅黑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wmf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>
            <a:fillRect/>
          </a:stretch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584834"/>
            <a:ext cx="696141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可靠传输协议设计</a:t>
            </a:r>
            <a:endParaRPr lang="zh-CN" altLang="en-US" sz="2800" spc="600" dirty="0">
              <a:solidFill>
                <a:srgbClr val="005D9C"/>
              </a:solidFill>
              <a:latin typeface="义启小楷书" panose="02010601030101010101" pitchFamily="2" charset="-128"/>
              <a:ea typeface="义启小楷书" panose="02010601030101010101" pitchFamily="2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683084" y="5224269"/>
            <a:ext cx="1417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chemeClr val="bg1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谭志虎</a:t>
            </a:r>
            <a:endParaRPr lang="zh-CN" altLang="en-US" sz="2800" spc="300" dirty="0">
              <a:solidFill>
                <a:schemeClr val="bg1"/>
              </a:solidFill>
              <a:latin typeface="书体坊兰亭体" panose="03000509000000000000" pitchFamily="65" charset="-122"/>
              <a:ea typeface="书体坊兰亭体" panose="03000509000000000000" pitchFamily="65" charset="-122"/>
            </a:endParaRPr>
          </a:p>
        </p:txBody>
      </p:sp>
      <p:pic>
        <p:nvPicPr>
          <p:cNvPr id="19" name="Picture 1" descr="C:\Users\tiger\AppData\Local\Microsoft\Windows\Temporary Internet Files\Content.IE5\W11K6U1A\MC900310822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03006" y="4612390"/>
            <a:ext cx="1885480" cy="1998445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17"/>
          <p:cNvSpPr/>
          <p:nvPr/>
        </p:nvSpPr>
        <p:spPr>
          <a:xfrm>
            <a:off x="1235765" y="606295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321366" y="2440240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21366" y="2452007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750050" y="3773805"/>
            <a:ext cx="4193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作者</a:t>
            </a:r>
            <a:r>
              <a:rPr lang="en-US" altLang="zh-CN"/>
              <a:t>:Sukuna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8400">
        <p15:prstTrans prst="pageCurlDouble"/>
      </p:transition>
    </mc:Choice>
    <mc:Fallback>
      <p:transition spd="slow" advClick="0" advTm="84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模拟网络环境</a:t>
            </a:r>
            <a:r>
              <a:rPr lang="en-US" altLang="zh-CN"/>
              <a:t>API</a:t>
            </a:r>
            <a:r>
              <a:rPr lang="zh-CN" altLang="en-US"/>
              <a:t>接口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487822" y="412539"/>
            <a:ext cx="10515599" cy="5637024"/>
          </a:xfrm>
        </p:spPr>
        <p:txBody>
          <a:bodyPr>
            <a:normAutofit fontScale="70000"/>
          </a:bodyPr>
          <a:p>
            <a:pPr marL="0" indent="0">
              <a:buNone/>
            </a:pPr>
            <a:endParaRPr lang="zh-CN" altLang="en-US"/>
          </a:p>
          <a:p>
            <a:r>
              <a:rPr lang="zh-CN" altLang="en-US"/>
              <a:t>virtual void init() = 0;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初始化网络环境，在main里调用</a:t>
            </a:r>
            <a:endParaRPr lang="zh-CN" altLang="en-US"/>
          </a:p>
          <a:p>
            <a:r>
              <a:rPr lang="zh-CN" altLang="en-US"/>
              <a:t>virtual void start() = 0;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启动网络环境，在main里调用</a:t>
            </a:r>
            <a:endParaRPr lang="zh-CN" altLang="en-US"/>
          </a:p>
          <a:p>
            <a:r>
              <a:rPr lang="zh-CN" altLang="en-US"/>
              <a:t>virtual void setRtdSender(RdtSender *ps) = 0;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注入具体的发送方对象，在main里调用</a:t>
            </a:r>
            <a:endParaRPr lang="zh-CN" altLang="en-US"/>
          </a:p>
          <a:p>
            <a:r>
              <a:rPr lang="zh-CN" altLang="en-US"/>
              <a:t>virtual void setRtdReceiver(RdtReceiver *ps) = 0;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设置具体的接收对象，在main里调用</a:t>
            </a:r>
            <a:endParaRPr lang="zh-CN" altLang="en-US"/>
          </a:p>
          <a:p>
            <a:r>
              <a:rPr lang="zh-CN" altLang="en-US"/>
              <a:t>virtual void setInputFile(const char *ifile) = 0;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设置输入文件路径</a:t>
            </a:r>
            <a:r>
              <a:rPr lang="en-US" altLang="zh-CN">
                <a:sym typeface="+mn-ea"/>
              </a:rPr>
              <a:t>,</a:t>
            </a:r>
            <a:r>
              <a:rPr lang="zh-CN" altLang="en-US">
                <a:sym typeface="+mn-ea"/>
              </a:rPr>
              <a:t>就是传向</a:t>
            </a:r>
            <a:r>
              <a:rPr lang="en-US" altLang="zh-CN">
                <a:sym typeface="+mn-ea"/>
              </a:rPr>
              <a:t>Sender</a:t>
            </a:r>
            <a:r>
              <a:rPr lang="zh-CN" altLang="en-US">
                <a:sym typeface="+mn-ea"/>
              </a:rPr>
              <a:t>的输入文件</a:t>
            </a:r>
            <a:r>
              <a:rPr lang="en-US" altLang="zh-CN">
                <a:sym typeface="+mn-ea"/>
              </a:rPr>
              <a:t>.Sender</a:t>
            </a:r>
            <a:r>
              <a:rPr lang="zh-CN" altLang="en-US">
                <a:sym typeface="+mn-ea"/>
              </a:rPr>
              <a:t>从</a:t>
            </a:r>
            <a:r>
              <a:rPr lang="en-US" altLang="zh-CN">
                <a:sym typeface="+mn-ea"/>
              </a:rPr>
              <a:t>inputfile</a:t>
            </a:r>
            <a:r>
              <a:rPr lang="zh-CN" altLang="en-US">
                <a:sym typeface="+mn-ea"/>
              </a:rPr>
              <a:t>读文件</a:t>
            </a:r>
            <a:r>
              <a:rPr lang="en-US" altLang="zh-CN">
                <a:sym typeface="+mn-ea"/>
              </a:rPr>
              <a:t>.</a:t>
            </a:r>
            <a:endParaRPr lang="zh-CN" altLang="en-US"/>
          </a:p>
          <a:p>
            <a:r>
              <a:rPr lang="zh-CN" altLang="en-US"/>
              <a:t>virtual void setOutputFile(const char *ofile) = 0;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设置输出文件路径</a:t>
            </a:r>
            <a:r>
              <a:rPr lang="en-US" altLang="zh-CN">
                <a:sym typeface="+mn-ea"/>
              </a:rPr>
              <a:t>,</a:t>
            </a:r>
            <a:r>
              <a:rPr lang="zh-CN" altLang="en-US">
                <a:sym typeface="+mn-ea"/>
              </a:rPr>
              <a:t>就是</a:t>
            </a:r>
            <a:r>
              <a:rPr lang="en-US" altLang="zh-CN">
                <a:sym typeface="+mn-ea"/>
              </a:rPr>
              <a:t>Reciever</a:t>
            </a:r>
            <a:r>
              <a:rPr lang="zh-CN" altLang="en-US">
                <a:sym typeface="+mn-ea"/>
              </a:rPr>
              <a:t>传出来的输出文件</a:t>
            </a:r>
            <a:r>
              <a:rPr lang="en-US" altLang="zh-CN">
                <a:sym typeface="+mn-ea"/>
              </a:rPr>
              <a:t>.Reciever</a:t>
            </a:r>
            <a:r>
              <a:rPr lang="zh-CN" altLang="en-US">
                <a:sym typeface="+mn-ea"/>
              </a:rPr>
              <a:t>向</a:t>
            </a:r>
            <a:r>
              <a:rPr lang="en-US" altLang="zh-CN">
                <a:sym typeface="+mn-ea"/>
              </a:rPr>
              <a:t>outputfile</a:t>
            </a:r>
            <a:r>
              <a:rPr lang="zh-CN" altLang="en-US">
                <a:sym typeface="+mn-ea"/>
              </a:rPr>
              <a:t>写文件</a:t>
            </a:r>
            <a:r>
              <a:rPr lang="en-US" altLang="zh-CN">
                <a:sym typeface="+mn-ea"/>
              </a:rPr>
              <a:t>.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模拟网络环境</a:t>
            </a:r>
            <a:r>
              <a:rPr lang="en-US" altLang="zh-CN"/>
              <a:t>API</a:t>
            </a:r>
            <a:r>
              <a:rPr lang="zh-CN" altLang="en-US"/>
              <a:t>接口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zh-CN" altLang="en-US"/>
              <a:t>setRunMode函数也是增加的接口函数，用于设置网络模拟环境的运行模式。如果设置 mode=0（也是该函数的缺省参数），则为 Verbose 模式，网络模拟环境会输出很多模拟环境的运行信息，可以帮助学生观察协议的工作过程，特别是协议实现有问题时，可以帮助分析协议出现的问题；如果设置为 mode=1，则为 Silence 模式，这是会关闭掉模拟环境输出的运行信息，而控制台只会输出学生协议实现代码里打印的信息。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学生需要完成的</a:t>
            </a:r>
            <a:r>
              <a:rPr lang="en-US" altLang="zh-CN"/>
              <a:t>API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zh-CN" altLang="en-US"/>
              <a:t>分成三类</a:t>
            </a:r>
            <a:r>
              <a:rPr lang="en-US" altLang="zh-CN"/>
              <a:t>:</a:t>
            </a:r>
            <a:endParaRPr lang="en-US" altLang="zh-CN"/>
          </a:p>
          <a:p>
            <a:r>
              <a:rPr lang="en-US" altLang="zh-CN"/>
              <a:t>GBN</a:t>
            </a:r>
            <a:endParaRPr lang="en-US" altLang="zh-CN"/>
          </a:p>
          <a:p>
            <a:r>
              <a:rPr lang="en-US" altLang="zh-CN"/>
              <a:t>SR</a:t>
            </a:r>
            <a:endParaRPr lang="en-US" altLang="zh-CN"/>
          </a:p>
          <a:p>
            <a:r>
              <a:rPr lang="zh-CN" altLang="en-US"/>
              <a:t>简化</a:t>
            </a:r>
            <a:r>
              <a:rPr lang="en-US" altLang="zh-CN"/>
              <a:t>TCP</a:t>
            </a:r>
            <a:endParaRPr lang="en-US" altLang="zh-CN"/>
          </a:p>
          <a:p>
            <a:r>
              <a:rPr lang="zh-CN" altLang="en-US"/>
              <a:t>学生需要完成这三类的发送方和接收方共</a:t>
            </a:r>
            <a:r>
              <a:rPr lang="en-US" altLang="zh-CN"/>
              <a:t>5</a:t>
            </a:r>
            <a:r>
              <a:rPr lang="zh-CN" altLang="en-US"/>
              <a:t>个函数</a:t>
            </a:r>
            <a:r>
              <a:rPr lang="en-US" altLang="zh-CN"/>
              <a:t>.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Sender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发送方</a:t>
            </a:r>
            <a:endParaRPr lang="zh-CN" altLang="en-US"/>
          </a:p>
          <a:p>
            <a:pPr lvl="1"/>
            <a:r>
              <a:rPr lang="zh-CN" altLang="en-US" sz="2000"/>
              <a:t>使用方式</a:t>
            </a:r>
            <a:r>
              <a:rPr lang="en-US" altLang="zh-CN" sz="2000"/>
              <a:t>:</a:t>
            </a:r>
            <a:r>
              <a:rPr lang="zh-CN" altLang="en-US" sz="2000"/>
              <a:t>定义一个类例如</a:t>
            </a:r>
            <a:r>
              <a:rPr lang="en-US" altLang="zh-CN" sz="2000"/>
              <a:t>GBNSender,</a:t>
            </a:r>
            <a:r>
              <a:rPr lang="zh-CN" altLang="en-US" sz="2000"/>
              <a:t>要继承于</a:t>
            </a:r>
            <a:r>
              <a:rPr lang="en-US" altLang="zh-CN" sz="2000"/>
              <a:t>RdtSender,</a:t>
            </a:r>
            <a:r>
              <a:rPr lang="zh-CN" altLang="en-US" sz="2000"/>
              <a:t>并完成抽象函数</a:t>
            </a:r>
            <a:r>
              <a:rPr lang="en-US" altLang="zh-CN" sz="2000"/>
              <a:t>.</a:t>
            </a:r>
            <a:endParaRPr lang="zh-CN" altLang="en-US"/>
          </a:p>
          <a:p>
            <a:r>
              <a:rPr lang="zh-CN" altLang="en-US"/>
              <a:t>bool send(Message &amp;message) </a:t>
            </a:r>
            <a:r>
              <a:rPr lang="en-US" altLang="zh-CN"/>
              <a:t>= 0</a:t>
            </a:r>
            <a:r>
              <a:rPr lang="zh-CN" altLang="en-US"/>
              <a:t>;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发送应用层下来的Message，由NetworkService调用。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如果发送方成功地将Message发送到网络层，返回true;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如果因为发送方处于等待确认状态或发送窗口已满而拒绝发送Message，则返回false</a:t>
            </a:r>
            <a:endParaRPr lang="zh-CN" altLang="en-US"/>
          </a:p>
          <a:p>
            <a:r>
              <a:rPr lang="zh-CN" altLang="en-US"/>
              <a:t>void receive(Packet &amp;ackPkt);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接受确认Ack，将被NetworkService调用</a:t>
            </a:r>
            <a:endParaRPr lang="zh-CN" altLang="en-US"/>
          </a:p>
          <a:p>
            <a:r>
              <a:rPr lang="zh-CN" altLang="en-US"/>
              <a:t>void timeoutHandler(int seqNum) = 0;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Timeout handler，将被NetworkService调用</a:t>
            </a:r>
            <a:endParaRPr lang="zh-CN" altLang="en-US"/>
          </a:p>
          <a:p>
            <a:r>
              <a:rPr lang="zh-CN" altLang="en-US"/>
              <a:t>bool getWaitingState()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返回RdtSender是否处于等待状态，如果发送方正等待确认或者发送窗口已满，返回true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Reciever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zh-CN" altLang="en-US"/>
              <a:t> void receive(Packet &amp;packet);</a:t>
            </a:r>
            <a:endParaRPr lang="zh-CN" altLang="en-US"/>
          </a:p>
          <a:p>
            <a:pPr lvl="1"/>
            <a:r>
              <a:rPr lang="zh-CN" altLang="en-US"/>
              <a:t>接收报文，将被NetworkService调用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检查方式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zh-CN" altLang="en-US"/>
              <a:t>检查的时候将会分为两部分</a:t>
            </a:r>
            <a:r>
              <a:rPr lang="en-US" altLang="zh-CN"/>
              <a:t>:</a:t>
            </a:r>
            <a:endParaRPr lang="en-US" altLang="zh-CN"/>
          </a:p>
          <a:p>
            <a:r>
              <a:rPr lang="zh-CN" altLang="en-US"/>
              <a:t>运行检查脚本</a:t>
            </a:r>
            <a:r>
              <a:rPr lang="en-US" altLang="zh-CN"/>
              <a:t>.</a:t>
            </a:r>
            <a:endParaRPr lang="zh-CN" altLang="en-US"/>
          </a:p>
          <a:p>
            <a:r>
              <a:rPr lang="zh-CN" altLang="en-US"/>
              <a:t>回答三个可靠传输协议的设计原理问题</a:t>
            </a:r>
            <a:r>
              <a:rPr lang="en-US" altLang="zh-CN"/>
              <a:t>.</a:t>
            </a:r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检查脚本怎么运行</a:t>
            </a:r>
            <a:r>
              <a:rPr lang="en-US" altLang="zh-CN"/>
              <a:t>?(Step1.</a:t>
            </a:r>
            <a:r>
              <a:rPr lang="zh-CN" altLang="en-US"/>
              <a:t>修改</a:t>
            </a:r>
            <a:r>
              <a:rPr lang="en-US" altLang="zh-CN"/>
              <a:t>main</a:t>
            </a:r>
            <a:r>
              <a:rPr lang="zh-CN" altLang="en-US"/>
              <a:t>函数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、修改</a:t>
            </a:r>
            <a:r>
              <a:rPr lang="en-US" altLang="zh-CN"/>
              <a:t>setRunMode</a:t>
            </a:r>
            <a:r>
              <a:rPr lang="zh-CN" altLang="en-US"/>
              <a:t>为</a:t>
            </a:r>
            <a:r>
              <a:rPr lang="en-US" altLang="zh-CN"/>
              <a:t>1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、修改</a:t>
            </a:r>
            <a:r>
              <a:rPr lang="en-US" altLang="zh-CN"/>
              <a:t>InputFile</a:t>
            </a:r>
            <a:r>
              <a:rPr lang="zh-CN" altLang="en-US"/>
              <a:t>和</a:t>
            </a:r>
            <a:r>
              <a:rPr lang="en-US" altLang="zh-CN"/>
              <a:t>Outpitfile</a:t>
            </a:r>
            <a:br>
              <a:rPr lang="en-US" altLang="zh-CN"/>
            </a:br>
            <a:r>
              <a:rPr lang="zh-CN" altLang="en-US"/>
              <a:t>为存储位置</a:t>
            </a:r>
            <a:r>
              <a:rPr lang="en-US" altLang="zh-CN"/>
              <a:t>.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4150" y="1082040"/>
            <a:ext cx="6483985" cy="48475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Step2.</a:t>
            </a:r>
            <a:r>
              <a:rPr lang="zh-CN" altLang="en-US"/>
              <a:t>修改</a:t>
            </a:r>
            <a:r>
              <a:rPr lang="en-US" altLang="zh-CN"/>
              <a:t>bat</a:t>
            </a:r>
            <a:r>
              <a:rPr lang="zh-CN" altLang="en-US"/>
              <a:t>脚本</a:t>
            </a:r>
            <a:r>
              <a:rPr lang="en-US" altLang="zh-CN"/>
              <a:t>(Windows)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zh-CN" altLang="en-US"/>
              <a:t>修改</a:t>
            </a:r>
            <a:r>
              <a:rPr lang="en-US" altLang="zh-CN"/>
              <a:t>appname</a:t>
            </a:r>
            <a:r>
              <a:rPr lang="zh-CN" altLang="en-US"/>
              <a:t>为</a:t>
            </a:r>
            <a:r>
              <a:rPr lang="en-US" altLang="zh-CN"/>
              <a:t>exe</a:t>
            </a:r>
            <a:r>
              <a:rPr lang="zh-CN" altLang="en-US"/>
              <a:t>文件的地址</a:t>
            </a:r>
            <a:r>
              <a:rPr lang="en-US" altLang="zh-CN"/>
              <a:t>,inputname</a:t>
            </a:r>
            <a:r>
              <a:rPr lang="zh-CN" altLang="en-US"/>
              <a:t>为第一步</a:t>
            </a:r>
            <a:r>
              <a:rPr lang="en-US" altLang="zh-CN"/>
              <a:t>input</a:t>
            </a:r>
            <a:r>
              <a:rPr lang="zh-CN" altLang="en-US"/>
              <a:t>文件的地址</a:t>
            </a:r>
            <a:r>
              <a:rPr lang="en-US" altLang="zh-CN"/>
              <a:t>,outputname</a:t>
            </a:r>
            <a:r>
              <a:rPr lang="zh-CN" altLang="en-US"/>
              <a:t>为第一步</a:t>
            </a:r>
            <a:r>
              <a:rPr lang="en-US" altLang="zh-CN"/>
              <a:t>output</a:t>
            </a:r>
            <a:r>
              <a:rPr lang="zh-CN" altLang="en-US"/>
              <a:t>文件的地址</a:t>
            </a:r>
            <a:r>
              <a:rPr lang="en-US" altLang="zh-CN"/>
              <a:t>.</a:t>
            </a:r>
            <a:r>
              <a:rPr lang="zh-CN" altLang="en-US"/>
              <a:t>要不然脚本会找不到文件</a:t>
            </a:r>
            <a:r>
              <a:rPr lang="en-US" altLang="zh-CN"/>
              <a:t>.</a:t>
            </a:r>
            <a:r>
              <a:rPr lang="zh-CN" altLang="en-US"/>
              <a:t>其他地方不可以更改</a:t>
            </a:r>
            <a:r>
              <a:rPr lang="en-US" altLang="zh-CN"/>
              <a:t>!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6555" y="2444750"/>
            <a:ext cx="5658485" cy="42919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Step2.</a:t>
            </a:r>
            <a:r>
              <a:rPr lang="zh-CN" altLang="en-US"/>
              <a:t>修改</a:t>
            </a:r>
            <a:r>
              <a:rPr lang="en-US" altLang="zh-CN"/>
              <a:t>Shell</a:t>
            </a:r>
            <a:r>
              <a:rPr lang="zh-CN" altLang="en-US"/>
              <a:t>脚本</a:t>
            </a:r>
            <a:r>
              <a:rPr lang="en-US" altLang="zh-CN"/>
              <a:t>(Linux)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zh-CN" altLang="en-US"/>
              <a:t>修改</a:t>
            </a:r>
            <a:r>
              <a:rPr lang="en-US" altLang="zh-CN"/>
              <a:t>appname</a:t>
            </a:r>
            <a:r>
              <a:rPr lang="zh-CN" altLang="en-US"/>
              <a:t>为</a:t>
            </a:r>
            <a:r>
              <a:rPr lang="en-US" altLang="zh-CN"/>
              <a:t>Linux</a:t>
            </a:r>
            <a:r>
              <a:rPr lang="zh-CN" altLang="en-US"/>
              <a:t>可执行文件的地址</a:t>
            </a:r>
            <a:r>
              <a:rPr lang="en-US" altLang="zh-CN"/>
              <a:t>,inputname</a:t>
            </a:r>
            <a:r>
              <a:rPr lang="zh-CN" altLang="en-US"/>
              <a:t>为第一步</a:t>
            </a:r>
            <a:r>
              <a:rPr lang="en-US" altLang="zh-CN"/>
              <a:t>input</a:t>
            </a:r>
            <a:r>
              <a:rPr lang="zh-CN" altLang="en-US"/>
              <a:t>文件的地址</a:t>
            </a:r>
            <a:r>
              <a:rPr lang="en-US" altLang="zh-CN"/>
              <a:t>,outputname</a:t>
            </a:r>
            <a:r>
              <a:rPr lang="zh-CN" altLang="en-US"/>
              <a:t>为第一步</a:t>
            </a:r>
            <a:r>
              <a:rPr lang="en-US" altLang="zh-CN"/>
              <a:t>output</a:t>
            </a:r>
            <a:r>
              <a:rPr lang="zh-CN" altLang="en-US"/>
              <a:t>文件的地址</a:t>
            </a:r>
            <a:r>
              <a:rPr lang="en-US" altLang="zh-CN"/>
              <a:t>.</a:t>
            </a:r>
            <a:r>
              <a:rPr lang="zh-CN" altLang="en-US"/>
              <a:t>要不然脚本会找不到文件</a:t>
            </a:r>
            <a:r>
              <a:rPr lang="en-US" altLang="zh-CN"/>
              <a:t>.</a:t>
            </a:r>
            <a:r>
              <a:rPr lang="zh-CN" altLang="en-US"/>
              <a:t>其他地方不可以更改</a:t>
            </a:r>
            <a:r>
              <a:rPr lang="en-US" altLang="zh-CN"/>
              <a:t>!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5645" y="2465705"/>
            <a:ext cx="5534025" cy="42271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模拟网络环境的介绍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4810" y="942975"/>
            <a:ext cx="8180070" cy="56368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模拟网络环境库的装载</a:t>
            </a:r>
            <a:r>
              <a:rPr lang="en-US" altLang="zh-CN"/>
              <a:t>(VS2019</a:t>
            </a:r>
            <a:r>
              <a:rPr lang="zh-CN" altLang="en-US"/>
              <a:t>版本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zh-CN" altLang="en-US"/>
              <a:t>编译的链接部分非常重要</a:t>
            </a:r>
            <a:r>
              <a:rPr lang="en-US" altLang="zh-CN"/>
              <a:t>,netsimlib.lib</a:t>
            </a:r>
            <a:r>
              <a:rPr lang="zh-CN" altLang="en-US"/>
              <a:t>是模拟网络环境库</a:t>
            </a:r>
            <a:r>
              <a:rPr lang="en-US" altLang="zh-CN"/>
              <a:t>,</a:t>
            </a:r>
            <a:r>
              <a:rPr lang="zh-CN" altLang="en-US"/>
              <a:t>没有这个库我们不能完成下面的实验</a:t>
            </a:r>
            <a:r>
              <a:rPr lang="en-US" altLang="zh-CN"/>
              <a:t>.</a:t>
            </a:r>
            <a:endParaRPr lang="en-US" altLang="zh-CN"/>
          </a:p>
          <a:p>
            <a:r>
              <a:rPr lang="zh-CN" altLang="en-US"/>
              <a:t>在</a:t>
            </a:r>
            <a:r>
              <a:rPr lang="en-US" altLang="zh-CN"/>
              <a:t>VS2019</a:t>
            </a:r>
            <a:r>
              <a:rPr lang="zh-CN" altLang="en-US"/>
              <a:t>中</a:t>
            </a:r>
            <a:r>
              <a:rPr lang="en-US" altLang="zh-CN"/>
              <a:t>,</a:t>
            </a:r>
            <a:r>
              <a:rPr lang="zh-CN" altLang="en-US"/>
              <a:t>我们只需要在</a:t>
            </a:r>
            <a:r>
              <a:rPr lang="en-US" altLang="zh-CN"/>
              <a:t>stdAfx.h</a:t>
            </a:r>
            <a:r>
              <a:rPr lang="zh-CN" altLang="en-US"/>
              <a:t>头文件中添加这个编译选项即可</a:t>
            </a:r>
            <a:r>
              <a:rPr lang="en-US" altLang="zh-CN"/>
              <a:t>:</a:t>
            </a:r>
            <a:endParaRPr lang="en-US" altLang="zh-CN"/>
          </a:p>
          <a:p>
            <a:pPr lvl="1"/>
            <a:r>
              <a:rPr lang="en-US" altLang="zh-CN"/>
              <a:t>#pragma comment(lib,"</a:t>
            </a:r>
            <a:r>
              <a:rPr lang="zh-CN" altLang="en-US"/>
              <a:t>您的路径</a:t>
            </a:r>
            <a:r>
              <a:rPr lang="en-US" altLang="zh-CN"/>
              <a:t>\\netsimlib.lib")</a:t>
            </a:r>
            <a:endParaRPr lang="en-US" altLang="zh-CN"/>
          </a:p>
          <a:p>
            <a:pPr marL="457200" lvl="1" indent="0">
              <a:buNone/>
            </a:pP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3800" y="3150235"/>
            <a:ext cx="4724400" cy="2654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模拟网络环境库的装载</a:t>
            </a:r>
            <a:r>
              <a:rPr lang="en-US" altLang="zh-CN"/>
              <a:t>(Linux_Cmake)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Cmake</a:t>
            </a:r>
            <a:r>
              <a:rPr lang="zh-CN" altLang="en-US"/>
              <a:t>我们也可以方便地进行链接</a:t>
            </a:r>
            <a:r>
              <a:rPr lang="en-US" altLang="zh-CN"/>
              <a:t>.</a:t>
            </a:r>
            <a:r>
              <a:rPr lang="zh-CN" altLang="en-US"/>
              <a:t>注意</a:t>
            </a:r>
            <a:r>
              <a:rPr lang="en-US" altLang="zh-CN"/>
              <a:t>:</a:t>
            </a:r>
            <a:r>
              <a:rPr lang="zh-CN" altLang="en-US"/>
              <a:t>使用</a:t>
            </a:r>
            <a:r>
              <a:rPr lang="en-US" altLang="zh-CN"/>
              <a:t>Cmake</a:t>
            </a:r>
            <a:r>
              <a:rPr lang="zh-CN" altLang="en-US"/>
              <a:t>时需要将</a:t>
            </a:r>
            <a:r>
              <a:rPr lang="en-US" altLang="zh-CN"/>
              <a:t>netsimlib.lib</a:t>
            </a:r>
            <a:r>
              <a:rPr lang="zh-CN" altLang="en-US"/>
              <a:t>编译成静态的库</a:t>
            </a:r>
            <a:r>
              <a:rPr lang="en-US" altLang="zh-CN"/>
              <a:t>netsimlib.a</a:t>
            </a:r>
            <a:endParaRPr lang="en-US" altLang="zh-CN"/>
          </a:p>
          <a:p>
            <a:r>
              <a:rPr lang="zh-CN" altLang="en-US"/>
              <a:t>下面对</a:t>
            </a:r>
            <a:r>
              <a:rPr lang="en-US" altLang="zh-CN"/>
              <a:t>Cmake</a:t>
            </a:r>
            <a:r>
              <a:rPr lang="zh-CN" altLang="en-US"/>
              <a:t>代码进行解析</a:t>
            </a:r>
            <a:r>
              <a:rPr lang="en-US" altLang="zh-CN"/>
              <a:t>:</a:t>
            </a:r>
            <a:endParaRPr lang="en-US" altLang="zh-CN"/>
          </a:p>
          <a:p>
            <a:pPr lvl="1"/>
            <a:r>
              <a:rPr lang="en-US" altLang="zh-CN"/>
              <a:t>{PROJECT_SOURCE_DIR}</a:t>
            </a:r>
            <a:r>
              <a:rPr lang="zh-CN" altLang="en-US"/>
              <a:t>可以认为是一个环境变量</a:t>
            </a:r>
            <a:r>
              <a:rPr lang="en-US" altLang="zh-CN"/>
              <a:t>,</a:t>
            </a:r>
            <a:r>
              <a:rPr lang="zh-CN" altLang="en-US"/>
              <a:t>当运行</a:t>
            </a:r>
            <a:r>
              <a:rPr lang="en-US" altLang="zh-CN"/>
              <a:t>cmake</a:t>
            </a:r>
            <a:r>
              <a:rPr lang="zh-CN" altLang="en-US"/>
              <a:t>的时候</a:t>
            </a:r>
            <a:r>
              <a:rPr lang="en-US" altLang="zh-CN"/>
              <a:t>,</a:t>
            </a:r>
            <a:r>
              <a:rPr lang="zh-CN" altLang="en-US"/>
              <a:t>这个值就是当前命令行挂载的文件系统位置</a:t>
            </a:r>
            <a:r>
              <a:rPr lang="en-US" altLang="zh-CN"/>
              <a:t>(</a:t>
            </a:r>
            <a:r>
              <a:rPr lang="zh-CN" altLang="en-US"/>
              <a:t>说人话就是执行</a:t>
            </a:r>
            <a:r>
              <a:rPr lang="en-US" altLang="zh-CN"/>
              <a:t>cmake</a:t>
            </a:r>
            <a:r>
              <a:rPr lang="zh-CN" altLang="en-US"/>
              <a:t>的</a:t>
            </a:r>
            <a:r>
              <a:rPr lang="en-US" altLang="zh-CN"/>
              <a:t>Project</a:t>
            </a:r>
            <a:r>
              <a:rPr lang="zh-CN" altLang="en-US"/>
              <a:t>根地址</a:t>
            </a:r>
            <a:r>
              <a:rPr lang="en-US" altLang="zh-CN"/>
              <a:t>)</a:t>
            </a:r>
            <a:endParaRPr lang="en-US" altLang="zh-CN"/>
          </a:p>
          <a:p>
            <a:pPr lvl="1"/>
            <a:r>
              <a:rPr lang="en-US" altLang="zh-CN"/>
              <a:t>INCLUDE_DIERCTORIES</a:t>
            </a:r>
            <a:r>
              <a:rPr lang="zh-CN" altLang="en-US"/>
              <a:t>添加了</a:t>
            </a:r>
            <a:r>
              <a:rPr lang="en-US" altLang="zh-CN"/>
              <a:t>include</a:t>
            </a:r>
            <a:r>
              <a:rPr lang="zh-CN" altLang="en-US"/>
              <a:t>的寻址位置</a:t>
            </a:r>
            <a:r>
              <a:rPr lang="en-US" altLang="zh-CN"/>
              <a:t>,</a:t>
            </a:r>
            <a:r>
              <a:rPr lang="zh-CN" altLang="en-US"/>
              <a:t>当你使用</a:t>
            </a:r>
            <a:r>
              <a:rPr lang="en-US" altLang="zh-CN"/>
              <a:t>include</a:t>
            </a:r>
            <a:r>
              <a:rPr lang="zh-CN" altLang="en-US"/>
              <a:t>的时候</a:t>
            </a:r>
            <a:r>
              <a:rPr lang="en-US" altLang="zh-CN"/>
              <a:t>,</a:t>
            </a:r>
            <a:r>
              <a:rPr lang="zh-CN" altLang="en-US"/>
              <a:t>不仅仅会在系统目录寻找头文件</a:t>
            </a:r>
            <a:r>
              <a:rPr lang="en-US" altLang="zh-CN"/>
              <a:t>,</a:t>
            </a:r>
            <a:r>
              <a:rPr lang="zh-CN" altLang="en-US"/>
              <a:t>还会在这里寻找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en-US" altLang="zh-CN"/>
              <a:t>FIND_LIBRARY</a:t>
            </a:r>
            <a:r>
              <a:rPr lang="zh-CN" altLang="en-US"/>
              <a:t>找到一个库</a:t>
            </a:r>
            <a:r>
              <a:rPr lang="en-US" altLang="zh-CN"/>
              <a:t>,</a:t>
            </a:r>
            <a:r>
              <a:rPr lang="zh-CN" altLang="en-US"/>
              <a:t>并把这</a:t>
            </a:r>
            <a:br>
              <a:rPr lang="zh-CN" altLang="en-US"/>
            </a:br>
            <a:r>
              <a:rPr lang="zh-CN" altLang="en-US"/>
              <a:t>个库起一个别名叫</a:t>
            </a:r>
            <a:r>
              <a:rPr lang="en-US" altLang="zh-CN"/>
              <a:t>NETSIM_LIB.</a:t>
            </a:r>
            <a:endParaRPr lang="en-US" altLang="zh-CN"/>
          </a:p>
          <a:p>
            <a:endParaRPr lang="en-US" altLang="zh-CN"/>
          </a:p>
          <a:p>
            <a:pPr marL="457200" lvl="1" indent="0">
              <a:buNone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2580" y="4319270"/>
            <a:ext cx="5600700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提交代码需要提供的文件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>
            <a:normAutofit fontScale="70000"/>
          </a:bodyPr>
          <a:p>
            <a:r>
              <a:rPr lang="zh-CN" altLang="en-US"/>
              <a:t>在学生代码工程里，需要包含以下头文件：</a:t>
            </a:r>
            <a:endParaRPr lang="zh-CN" altLang="en-US"/>
          </a:p>
          <a:p>
            <a:r>
              <a:rPr lang="zh-CN" altLang="en-US"/>
              <a:t> DataStructure.h</a:t>
            </a:r>
            <a:endParaRPr lang="zh-CN" altLang="en-US"/>
          </a:p>
          <a:p>
            <a:r>
              <a:rPr lang="zh-CN" altLang="en-US"/>
              <a:t> Global.h</a:t>
            </a:r>
            <a:endParaRPr lang="zh-CN" altLang="en-US"/>
          </a:p>
          <a:p>
            <a:r>
              <a:rPr lang="zh-CN" altLang="en-US"/>
              <a:t> NetworkService.h</a:t>
            </a:r>
            <a:endParaRPr lang="zh-CN" altLang="en-US"/>
          </a:p>
          <a:p>
            <a:r>
              <a:rPr lang="zh-CN" altLang="en-US"/>
              <a:t> RandomEventEnum.h</a:t>
            </a:r>
            <a:endParaRPr lang="zh-CN" altLang="en-US"/>
          </a:p>
          <a:p>
            <a:r>
              <a:rPr lang="zh-CN" altLang="en-US"/>
              <a:t> RdtReceiver.h</a:t>
            </a:r>
            <a:endParaRPr lang="zh-CN" altLang="en-US"/>
          </a:p>
          <a:p>
            <a:r>
              <a:rPr lang="zh-CN" altLang="en-US"/>
              <a:t> RdtSender.h</a:t>
            </a:r>
            <a:endParaRPr lang="zh-CN" altLang="en-US"/>
          </a:p>
          <a:p>
            <a:r>
              <a:rPr lang="zh-CN" altLang="en-US"/>
              <a:t> Tool.h</a:t>
            </a:r>
            <a:endParaRPr lang="zh-CN" altLang="en-US"/>
          </a:p>
          <a:p>
            <a:r>
              <a:rPr lang="zh-CN" altLang="en-US"/>
              <a:t>另外还需要如下常规的头文件：</a:t>
            </a:r>
            <a:endParaRPr lang="zh-CN" altLang="en-US"/>
          </a:p>
          <a:p>
            <a:r>
              <a:rPr lang="zh-CN" altLang="en-US"/>
              <a:t> stdio.h</a:t>
            </a:r>
            <a:endParaRPr lang="zh-CN" altLang="en-US"/>
          </a:p>
          <a:p>
            <a:r>
              <a:rPr lang="zh-CN" altLang="en-US"/>
              <a:t> string.h</a:t>
            </a:r>
            <a:endParaRPr lang="zh-CN" altLang="en-US"/>
          </a:p>
          <a:p>
            <a:r>
              <a:rPr lang="zh-CN" altLang="en-US"/>
              <a:t> iostream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数据结构定义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第四层报文段</a:t>
            </a:r>
            <a:r>
              <a:rPr lang="en-US" altLang="zh-CN"/>
              <a:t>:Packet</a:t>
            </a:r>
            <a:endParaRPr lang="en-US" altLang="zh-CN"/>
          </a:p>
          <a:p>
            <a:pPr lvl="1"/>
            <a:r>
              <a:rPr lang="en-US" altLang="zh-CN"/>
              <a:t>checksum </a:t>
            </a:r>
            <a:r>
              <a:rPr lang="zh-CN" altLang="en-US"/>
              <a:t>校验和</a:t>
            </a:r>
            <a:endParaRPr lang="zh-CN" altLang="en-US"/>
          </a:p>
          <a:p>
            <a:pPr lvl="1"/>
            <a:r>
              <a:rPr lang="en-US" altLang="zh-CN"/>
              <a:t>seqnum </a:t>
            </a:r>
            <a:r>
              <a:rPr lang="zh-CN" altLang="en-US"/>
              <a:t>序号</a:t>
            </a:r>
            <a:endParaRPr lang="zh-CN" altLang="en-US"/>
          </a:p>
          <a:p>
            <a:pPr lvl="1"/>
            <a:r>
              <a:rPr lang="en-US" altLang="zh-CN"/>
              <a:t>acknum ACK</a:t>
            </a:r>
            <a:r>
              <a:rPr lang="zh-CN" altLang="en-US"/>
              <a:t>序号</a:t>
            </a:r>
            <a:endParaRPr lang="zh-CN" altLang="en-US"/>
          </a:p>
          <a:p>
            <a:pPr lvl="1"/>
            <a:r>
              <a:rPr lang="en-US" altLang="zh-CN"/>
              <a:t>payload </a:t>
            </a:r>
            <a:r>
              <a:rPr lang="zh-CN" altLang="en-US"/>
              <a:t>负载</a:t>
            </a:r>
            <a:r>
              <a:rPr lang="en-US" altLang="zh-CN"/>
              <a:t>,</a:t>
            </a:r>
            <a:r>
              <a:rPr lang="zh-CN" altLang="en-US"/>
              <a:t>就是装载的实际内容</a:t>
            </a:r>
            <a:endParaRPr lang="zh-CN" altLang="en-US"/>
          </a:p>
          <a:p>
            <a:pPr lvl="1"/>
            <a:r>
              <a:rPr lang="en-US" altLang="zh-CN"/>
              <a:t>Packet() </a:t>
            </a:r>
            <a:r>
              <a:rPr lang="zh-CN" altLang="en-US"/>
              <a:t>基本构造函数</a:t>
            </a:r>
            <a:r>
              <a:rPr lang="en-US" altLang="zh-CN"/>
              <a:t>:</a:t>
            </a:r>
            <a:r>
              <a:rPr lang="zh-CN" altLang="en-US"/>
              <a:t>使用</a:t>
            </a:r>
            <a:r>
              <a:rPr lang="en-US" altLang="zh-CN"/>
              <a:t>new Packet() </a:t>
            </a:r>
            <a:r>
              <a:rPr lang="zh-CN" altLang="en-US"/>
              <a:t>隐式调用</a:t>
            </a:r>
            <a:r>
              <a:rPr lang="en-US" altLang="zh-CN"/>
              <a:t>Packet().</a:t>
            </a:r>
            <a:endParaRPr lang="en-US" altLang="zh-CN"/>
          </a:p>
          <a:p>
            <a:pPr lvl="1"/>
            <a:r>
              <a:rPr lang="en-US" altLang="zh-CN"/>
              <a:t>Packet &amp;operator=(const Packet &amp;pkt);</a:t>
            </a:r>
            <a:r>
              <a:rPr lang="zh-CN" altLang="en-US"/>
              <a:t>运算符重载</a:t>
            </a:r>
            <a:r>
              <a:rPr lang="en-US" altLang="zh-CN"/>
              <a:t>,</a:t>
            </a:r>
            <a:r>
              <a:rPr lang="zh-CN" altLang="en-US"/>
              <a:t>即</a:t>
            </a:r>
            <a:r>
              <a:rPr lang="en-US" altLang="zh-CN"/>
              <a:t>Packet a = b.</a:t>
            </a:r>
            <a:r>
              <a:rPr lang="zh-CN" altLang="en-US"/>
              <a:t>即调用</a:t>
            </a:r>
            <a:r>
              <a:rPr lang="en-US" altLang="zh-CN">
                <a:sym typeface="+mn-ea"/>
              </a:rPr>
              <a:t>operator=(b);</a:t>
            </a:r>
            <a:r>
              <a:rPr lang="zh-CN" altLang="en-US">
                <a:sym typeface="+mn-ea"/>
              </a:rPr>
              <a:t>返回值为</a:t>
            </a:r>
            <a:r>
              <a:rPr lang="en-US" altLang="zh-CN">
                <a:sym typeface="+mn-ea"/>
              </a:rPr>
              <a:t>a.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数据结构定义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zh-CN" altLang="en-US"/>
              <a:t>第五层应用层报文</a:t>
            </a:r>
            <a:r>
              <a:rPr lang="en-US" altLang="zh-CN"/>
              <a:t>:Message</a:t>
            </a:r>
            <a:endParaRPr lang="en-US" altLang="zh-CN"/>
          </a:p>
          <a:p>
            <a:pPr lvl="1"/>
            <a:r>
              <a:rPr lang="en-US" altLang="zh-CN"/>
              <a:t>data:</a:t>
            </a:r>
            <a:r>
              <a:rPr lang="zh-CN" altLang="en-US"/>
              <a:t>应用层数据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en-US" altLang="zh-CN"/>
              <a:t>Message()</a:t>
            </a:r>
            <a:r>
              <a:rPr lang="zh-CN" altLang="en-US"/>
              <a:t>和Message&amp; operator=(const Message &amp;msg);和上面的意思一样</a:t>
            </a:r>
            <a:r>
              <a:rPr lang="en-US" altLang="zh-CN"/>
              <a:t>.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模拟网络环境</a:t>
            </a:r>
            <a:r>
              <a:rPr lang="en-US" altLang="zh-CN"/>
              <a:t>API</a:t>
            </a:r>
            <a:r>
              <a:rPr lang="zh-CN" altLang="en-US"/>
              <a:t>接口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void startTimer(RandomEventTarget target, int timeOut,int seqNum);</a:t>
            </a:r>
            <a:endParaRPr lang="zh-CN" altLang="en-US"/>
          </a:p>
          <a:p>
            <a:pPr lvl="1"/>
            <a:r>
              <a:rPr lang="zh-CN" altLang="en-US"/>
              <a:t>RandomEventTarget 是定义的枚举类型，用来标识发送方和接收方。</a:t>
            </a:r>
            <a:endParaRPr lang="zh-CN" altLang="en-US"/>
          </a:p>
          <a:p>
            <a:pPr lvl="1"/>
            <a:r>
              <a:rPr lang="en-US" altLang="zh-CN"/>
              <a:t>timeOut</a:t>
            </a:r>
            <a:r>
              <a:rPr lang="zh-CN" altLang="en-US"/>
              <a:t>是超时时间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en-US" altLang="zh-CN"/>
              <a:t>seqNum</a:t>
            </a:r>
            <a:r>
              <a:rPr lang="zh-CN" altLang="en-US"/>
              <a:t>是对应的包序号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zh-CN" altLang="en-US"/>
              <a:t>功能</a:t>
            </a:r>
            <a:r>
              <a:rPr lang="en-US" altLang="zh-CN"/>
              <a:t>:</a:t>
            </a:r>
            <a:r>
              <a:rPr lang="zh-CN" altLang="en-US"/>
              <a:t>启动定时器</a:t>
            </a:r>
            <a:endParaRPr lang="en-US" altLang="zh-CN"/>
          </a:p>
          <a:p>
            <a:pPr lvl="0"/>
            <a:r>
              <a:rPr lang="en-US" altLang="zh-CN" sz="2600"/>
              <a:t> void stopTimer(RandomEventTarget target,int seqNum)</a:t>
            </a:r>
            <a:endParaRPr lang="en-US" altLang="zh-CN" sz="2600"/>
          </a:p>
          <a:p>
            <a:pPr lvl="1"/>
            <a:r>
              <a:rPr lang="zh-CN" altLang="en-US">
                <a:sym typeface="+mn-ea"/>
              </a:rPr>
              <a:t>RandomEventTarget 是定义的枚举类型，用来标识发送方和接收方</a:t>
            </a:r>
            <a:r>
              <a:rPr lang="en-US" altLang="zh-CN">
                <a:sym typeface="+mn-ea"/>
              </a:rPr>
              <a:t>.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seqNum</a:t>
            </a:r>
            <a:r>
              <a:rPr lang="zh-CN" altLang="en-US">
                <a:sym typeface="+mn-ea"/>
              </a:rPr>
              <a:t>是对应的包序号</a:t>
            </a:r>
            <a:r>
              <a:rPr lang="en-US" altLang="zh-CN">
                <a:sym typeface="+mn-ea"/>
              </a:rPr>
              <a:t>.</a:t>
            </a:r>
            <a:endParaRPr lang="en-US" altLang="zh-CN">
              <a:sym typeface="+mn-ea"/>
            </a:endParaRPr>
          </a:p>
          <a:p>
            <a:pPr lvl="1"/>
            <a:r>
              <a:rPr lang="zh-CN" altLang="en-US"/>
              <a:t>功能</a:t>
            </a:r>
            <a:r>
              <a:rPr lang="en-US" altLang="zh-CN"/>
              <a:t>:</a:t>
            </a:r>
            <a:r>
              <a:rPr lang="zh-CN" altLang="en-US"/>
              <a:t>停止定时器</a:t>
            </a:r>
            <a:endParaRPr lang="zh-CN" altLang="en-US"/>
          </a:p>
          <a:p>
            <a:pPr lvl="1"/>
            <a:r>
              <a:rPr lang="zh-CN" altLang="en-US"/>
              <a:t>定时器</a:t>
            </a:r>
            <a:r>
              <a:rPr lang="en-US" altLang="zh-CN"/>
              <a:t>:</a:t>
            </a:r>
            <a:r>
              <a:rPr lang="zh-CN" altLang="en-US"/>
              <a:t>一个</a:t>
            </a:r>
            <a:r>
              <a:rPr lang="en-US" altLang="zh-CN"/>
              <a:t>packet</a:t>
            </a:r>
            <a:r>
              <a:rPr lang="zh-CN" altLang="en-US"/>
              <a:t>可以对应一个定时器</a:t>
            </a:r>
            <a:endParaRPr lang="en-US" altLang="zh-CN"/>
          </a:p>
          <a:p>
            <a:pPr lvl="1"/>
            <a:r>
              <a:rPr lang="en-US" altLang="zh-CN"/>
              <a:t>重新启动一个定时器前，一定要先关闭该定时器（要注意seqNum 参数的一致性），否则模拟网络环境会提示“试图启动一个已启动的定时器”。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模拟网络环境</a:t>
            </a:r>
            <a:r>
              <a:rPr lang="en-US" altLang="zh-CN"/>
              <a:t>API</a:t>
            </a:r>
            <a:r>
              <a:rPr lang="zh-CN" altLang="en-US"/>
              <a:t>接口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zh-CN" altLang="en-US"/>
              <a:t>void sendToNetworkLayer(RandomEventTarget target, Packet pkt</a:t>
            </a:r>
            <a:r>
              <a:rPr lang="en-US" altLang="zh-CN"/>
              <a:t>)</a:t>
            </a:r>
            <a:endParaRPr lang="en-US" altLang="zh-CN"/>
          </a:p>
          <a:p>
            <a:pPr lvl="1"/>
            <a:r>
              <a:rPr lang="zh-CN" altLang="en-US">
                <a:sym typeface="+mn-ea"/>
              </a:rPr>
              <a:t>RandomEventTarget 是定义的枚举类型，用来标识发送方和接收方。</a:t>
            </a:r>
            <a:endParaRPr lang="zh-CN" altLang="en-US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pkt</a:t>
            </a:r>
            <a:r>
              <a:rPr lang="zh-CN" altLang="en-US">
                <a:sym typeface="+mn-ea"/>
              </a:rPr>
              <a:t>是要传输的</a:t>
            </a:r>
            <a:r>
              <a:rPr lang="en-US" altLang="zh-CN">
                <a:sym typeface="+mn-ea"/>
              </a:rPr>
              <a:t>Packet.</a:t>
            </a:r>
            <a:endParaRPr lang="en-US" altLang="zh-CN">
              <a:sym typeface="+mn-ea"/>
            </a:endParaRPr>
          </a:p>
          <a:p>
            <a:pPr lvl="1"/>
            <a:r>
              <a:rPr lang="zh-CN" altLang="en-US"/>
              <a:t>功能</a:t>
            </a:r>
            <a:r>
              <a:rPr lang="en-US" altLang="zh-CN"/>
              <a:t>:</a:t>
            </a:r>
            <a:r>
              <a:rPr lang="zh-CN" altLang="en-US"/>
              <a:t>将数据包发送到网络层，由RdtSender或RdtReceiver调用</a:t>
            </a:r>
            <a:r>
              <a:rPr lang="en-US" altLang="zh-CN"/>
              <a:t>.</a:t>
            </a:r>
            <a:endParaRPr lang="en-US" altLang="zh-CN"/>
          </a:p>
          <a:p>
            <a:pPr lvl="0"/>
            <a:r>
              <a:rPr lang="zh-CN" altLang="en-US"/>
              <a:t> void delivertoAppLayer(RandomEventTarget target, Message msg)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RandomEventTarget 是定义的枚举类型，用来标识发送方和接收方。</a:t>
            </a:r>
            <a:endParaRPr lang="zh-CN" altLang="en-US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msg</a:t>
            </a:r>
            <a:r>
              <a:rPr lang="zh-CN" altLang="en-US">
                <a:sym typeface="+mn-ea"/>
              </a:rPr>
              <a:t>就是要传递的</a:t>
            </a:r>
            <a:r>
              <a:rPr lang="en-US" altLang="zh-CN">
                <a:sym typeface="+mn-ea"/>
              </a:rPr>
              <a:t>Message</a:t>
            </a:r>
            <a:endParaRPr lang="en-US" altLang="zh-CN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功能</a:t>
            </a:r>
            <a:r>
              <a:rPr lang="en-US" altLang="zh-CN">
                <a:sym typeface="+mn-ea"/>
              </a:rPr>
              <a:t>:</a:t>
            </a:r>
            <a:r>
              <a:rPr>
                <a:sym typeface="+mn-ea"/>
              </a:rPr>
              <a:t>将数据包向上递交到应用层，由RdtReceiver调用</a:t>
            </a:r>
            <a:endParaRPr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3082</Words>
  <Application>WPS 文字</Application>
  <PresentationFormat>宽屏</PresentationFormat>
  <Paragraphs>149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18</vt:i4>
      </vt:variant>
    </vt:vector>
  </HeadingPairs>
  <TitlesOfParts>
    <vt:vector size="50" baseType="lpstr">
      <vt:lpstr>Arial</vt:lpstr>
      <vt:lpstr>方正书宋_GBK</vt:lpstr>
      <vt:lpstr>Wingdings</vt:lpstr>
      <vt:lpstr>微软雅黑</vt:lpstr>
      <vt:lpstr>汉仪旗黑</vt:lpstr>
      <vt:lpstr>Segoe UI</vt:lpstr>
      <vt:lpstr>MS UI Gothic</vt:lpstr>
      <vt:lpstr>冬青黑体简体中文</vt:lpstr>
      <vt:lpstr>黑体</vt:lpstr>
      <vt:lpstr>汉仪中黑KW</vt:lpstr>
      <vt:lpstr>华文细黑</vt:lpstr>
      <vt:lpstr>黑体-简</vt:lpstr>
      <vt:lpstr>宋体</vt:lpstr>
      <vt:lpstr>汉仪书宋二KW</vt:lpstr>
      <vt:lpstr>义启小楷书</vt:lpstr>
      <vt:lpstr>书体坊兰亭体</vt:lpstr>
      <vt:lpstr>等线</vt:lpstr>
      <vt:lpstr>汉仪中等线KW</vt:lpstr>
      <vt:lpstr>苹方-简</vt:lpstr>
      <vt:lpstr>宋体</vt:lpstr>
      <vt:lpstr>Arial Unicode MS</vt:lpstr>
      <vt:lpstr>等线 Light</vt:lpstr>
      <vt:lpstr>Calibri</vt:lpstr>
      <vt:lpstr>Helvetica Neue</vt:lpstr>
      <vt:lpstr>Office 主题​​</vt:lpstr>
      <vt:lpstr>1_nordridesign</vt:lpstr>
      <vt:lpstr>2_nordridesign</vt:lpstr>
      <vt:lpstr>自定义设计方案</vt:lpstr>
      <vt:lpstr>1_Office 主题</vt:lpstr>
      <vt:lpstr>3_nordridesign</vt:lpstr>
      <vt:lpstr>4_nordridesign</vt:lpstr>
      <vt:lpstr>5_nordridesign</vt:lpstr>
      <vt:lpstr>PowerPoint 演示文稿</vt:lpstr>
      <vt:lpstr>实验要求</vt:lpstr>
      <vt:lpstr>实验要求</vt:lpstr>
      <vt:lpstr>模拟网络环境库的装载(VS2019版本)</vt:lpstr>
      <vt:lpstr>PowerPoint 演示文稿</vt:lpstr>
      <vt:lpstr>实验要求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Step2.修改bat脚本(Windows)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xupengzhu</dc:creator>
  <cp:lastModifiedBy>xupengzhu</cp:lastModifiedBy>
  <cp:revision>46</cp:revision>
  <dcterms:created xsi:type="dcterms:W3CDTF">2022-11-04T06:11:01Z</dcterms:created>
  <dcterms:modified xsi:type="dcterms:W3CDTF">2022-11-04T06:11:01Z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2052-3.9.6.6441</vt:lpwstr>
  </property>
</Properties>
</file>